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9" r:id="rId4"/>
    <p:sldId id="261" r:id="rId5"/>
    <p:sldId id="263" r:id="rId6"/>
    <p:sldId id="265" r:id="rId7"/>
    <p:sldId id="266" r:id="rId8"/>
    <p:sldId id="267" r:id="rId9"/>
    <p:sldId id="269" r:id="rId10"/>
    <p:sldId id="271"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84" autoAdjust="0"/>
  </p:normalViewPr>
  <p:slideViewPr>
    <p:cSldViewPr>
      <p:cViewPr varScale="1">
        <p:scale>
          <a:sx n="75" d="100"/>
          <a:sy n="75" d="100"/>
        </p:scale>
        <p:origin x="-1236" y="-90"/>
      </p:cViewPr>
      <p:guideLst>
        <p:guide orient="horz" pos="2160"/>
        <p:guide pos="2880"/>
      </p:guideLst>
    </p:cSldViewPr>
  </p:slideViewPr>
  <p:outlineViewPr>
    <p:cViewPr>
      <p:scale>
        <a:sx n="33" d="100"/>
        <a:sy n="33" d="100"/>
      </p:scale>
      <p:origin x="0" y="477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8B3325-F013-469A-A4E6-5FA902AFB15A}" type="datetimeFigureOut">
              <a:rPr lang="en-US" smtClean="0"/>
              <a:t>6/13/2015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BDB15D-E608-4336-B145-9A80C5FC2329}" type="slidenum">
              <a:rPr lang="en-US" smtClean="0"/>
              <a:t>‹#›</a:t>
            </a:fld>
            <a:endParaRPr lang="en-US"/>
          </a:p>
        </p:txBody>
      </p:sp>
    </p:spTree>
    <p:extLst>
      <p:ext uri="{BB962C8B-B14F-4D97-AF65-F5344CB8AC3E}">
        <p14:creationId xmlns:p14="http://schemas.microsoft.com/office/powerpoint/2010/main" val="935275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5583A2-15B1-4552-A312-FC1FAC9EB7AA}" type="datetimeFigureOut">
              <a:rPr lang="en-US" smtClean="0"/>
              <a:t>6/13/2015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3940108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583A2-15B1-4552-A312-FC1FAC9EB7AA}" type="datetimeFigureOut">
              <a:rPr lang="en-US" smtClean="0"/>
              <a:t>6/13/2015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463390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583A2-15B1-4552-A312-FC1FAC9EB7AA}" type="datetimeFigureOut">
              <a:rPr lang="en-US" smtClean="0"/>
              <a:t>6/13/2015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3804404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583A2-15B1-4552-A312-FC1FAC9EB7AA}" type="datetimeFigureOut">
              <a:rPr lang="en-US" smtClean="0"/>
              <a:t>6/13/2015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3277102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5583A2-15B1-4552-A312-FC1FAC9EB7AA}" type="datetimeFigureOut">
              <a:rPr lang="en-US" smtClean="0"/>
              <a:t>6/13/2015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163083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5583A2-15B1-4552-A312-FC1FAC9EB7AA}" type="datetimeFigureOut">
              <a:rPr lang="en-US" smtClean="0"/>
              <a:t>6/13/2015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109284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5583A2-15B1-4552-A312-FC1FAC9EB7AA}" type="datetimeFigureOut">
              <a:rPr lang="en-US" smtClean="0"/>
              <a:t>6/13/2015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1389862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5583A2-15B1-4552-A312-FC1FAC9EB7AA}" type="datetimeFigureOut">
              <a:rPr lang="en-US" smtClean="0"/>
              <a:t>6/13/2015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1342345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5583A2-15B1-4552-A312-FC1FAC9EB7AA}" type="datetimeFigureOut">
              <a:rPr lang="en-US" smtClean="0"/>
              <a:t>6/13/2015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4152192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5583A2-15B1-4552-A312-FC1FAC9EB7AA}" type="datetimeFigureOut">
              <a:rPr lang="en-US" smtClean="0"/>
              <a:t>6/13/2015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4153046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5583A2-15B1-4552-A312-FC1FAC9EB7AA}" type="datetimeFigureOut">
              <a:rPr lang="en-US" smtClean="0"/>
              <a:t>6/13/2015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73B82C-EC69-4D82-B9A3-9B8CF8A7FF03}" type="slidenum">
              <a:rPr lang="en-US" smtClean="0"/>
              <a:t>‹#›</a:t>
            </a:fld>
            <a:endParaRPr lang="en-US"/>
          </a:p>
        </p:txBody>
      </p:sp>
    </p:spTree>
    <p:extLst>
      <p:ext uri="{BB962C8B-B14F-4D97-AF65-F5344CB8AC3E}">
        <p14:creationId xmlns:p14="http://schemas.microsoft.com/office/powerpoint/2010/main" val="357194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40000"/>
            <a:lumOff val="60000"/>
            <a:alpha val="9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583A2-15B1-4552-A312-FC1FAC9EB7AA}" type="datetimeFigureOut">
              <a:rPr lang="en-US" smtClean="0"/>
              <a:t>6/13/2015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73B82C-EC69-4D82-B9A3-9B8CF8A7FF03}" type="slidenum">
              <a:rPr lang="en-US" smtClean="0"/>
              <a:t>‹#›</a:t>
            </a:fld>
            <a:endParaRPr lang="en-US"/>
          </a:p>
        </p:txBody>
      </p:sp>
    </p:spTree>
    <p:extLst>
      <p:ext uri="{BB962C8B-B14F-4D97-AF65-F5344CB8AC3E}">
        <p14:creationId xmlns:p14="http://schemas.microsoft.com/office/powerpoint/2010/main" val="573050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636912"/>
            <a:ext cx="7772400" cy="1470025"/>
          </a:xfrm>
        </p:spPr>
        <p:txBody>
          <a:bodyPr>
            <a:normAutofit fontScale="90000"/>
          </a:bodyPr>
          <a:lstStyle/>
          <a:p>
            <a:r>
              <a:rPr lang="es-ES_tradnl" dirty="0" smtClean="0">
                <a:latin typeface="Arial" panose="020B0604020202020204" pitchFamily="34" charset="0"/>
                <a:cs typeface="Arial" panose="020B0604020202020204" pitchFamily="34" charset="0"/>
              </a:rPr>
              <a:t>PROYECTO FIN DE CARRERA</a:t>
            </a:r>
            <a:br>
              <a:rPr lang="es-ES_tradnl" dirty="0" smtClean="0">
                <a:latin typeface="Arial" panose="020B0604020202020204" pitchFamily="34" charset="0"/>
                <a:cs typeface="Arial" panose="020B0604020202020204" pitchFamily="34" charset="0"/>
              </a:rPr>
            </a:br>
            <a:r>
              <a:rPr lang="es-ES_tradnl" sz="2000" dirty="0" smtClean="0">
                <a:latin typeface="Arial" panose="020B0604020202020204" pitchFamily="34" charset="0"/>
                <a:cs typeface="Arial" panose="020B0604020202020204" pitchFamily="34" charset="0"/>
              </a:rPr>
              <a:t>INGENIERIA TECNICA DE SISTEMAS</a:t>
            </a:r>
            <a:endParaRPr lang="en-US" dirty="0">
              <a:latin typeface="Arial" panose="020B0604020202020204" pitchFamily="34" charset="0"/>
              <a:cs typeface="Arial" panose="020B0604020202020204" pitchFamily="34" charset="0"/>
            </a:endParaRPr>
          </a:p>
        </p:txBody>
      </p:sp>
      <p:pic>
        <p:nvPicPr>
          <p:cNvPr id="5" name="0 Imagen" descr="Logo ETSISI.png"/>
          <p:cNvPicPr/>
          <p:nvPr/>
        </p:nvPicPr>
        <p:blipFill>
          <a:blip r:embed="rId2"/>
          <a:stretch>
            <a:fillRect/>
          </a:stretch>
        </p:blipFill>
        <p:spPr>
          <a:xfrm>
            <a:off x="3093184" y="404664"/>
            <a:ext cx="3495040" cy="223266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3442211815"/>
              </p:ext>
            </p:extLst>
          </p:nvPr>
        </p:nvGraphicFramePr>
        <p:xfrm>
          <a:off x="467544" y="4293096"/>
          <a:ext cx="8229600" cy="864096"/>
        </p:xfrm>
        <a:graphic>
          <a:graphicData uri="http://schemas.openxmlformats.org/drawingml/2006/table">
            <a:tbl>
              <a:tblPr firstRow="1" firstCol="1" bandRow="1">
                <a:tableStyleId>{5C22544A-7EE6-4342-B048-85BDC9FD1C3A}</a:tableStyleId>
              </a:tblPr>
              <a:tblGrid>
                <a:gridCol w="8229600"/>
              </a:tblGrid>
              <a:tr h="864096">
                <a:tc>
                  <a:txBody>
                    <a:bodyPr/>
                    <a:lstStyle/>
                    <a:p>
                      <a:pPr algn="ctr">
                        <a:lnSpc>
                          <a:spcPct val="115000"/>
                        </a:lnSpc>
                        <a:spcAft>
                          <a:spcPts val="0"/>
                        </a:spcAft>
                      </a:pPr>
                      <a:r>
                        <a:rPr lang="es-ES_tradnl" sz="2000" dirty="0">
                          <a:effectLst/>
                          <a:latin typeface="Arial" panose="020B0604020202020204" pitchFamily="34" charset="0"/>
                          <a:cs typeface="Arial" panose="020B0604020202020204" pitchFamily="34" charset="0"/>
                        </a:rPr>
                        <a:t>Análisis y estudio de OSPF como </a:t>
                      </a:r>
                      <a:r>
                        <a:rPr lang="es-ES_tradnl" sz="2000" dirty="0" smtClean="0">
                          <a:effectLst/>
                          <a:latin typeface="Arial" panose="020B0604020202020204" pitchFamily="34" charset="0"/>
                          <a:cs typeface="Arial" panose="020B0604020202020204" pitchFamily="34" charset="0"/>
                        </a:rPr>
                        <a:t>Protocolo </a:t>
                      </a:r>
                      <a:r>
                        <a:rPr lang="es-ES_tradnl" sz="2000" dirty="0">
                          <a:effectLst/>
                          <a:latin typeface="Arial" panose="020B0604020202020204" pitchFamily="34" charset="0"/>
                          <a:cs typeface="Arial" panose="020B0604020202020204" pitchFamily="34" charset="0"/>
                        </a:rPr>
                        <a:t>de </a:t>
                      </a:r>
                      <a:r>
                        <a:rPr lang="es-ES_tradnl" sz="2000" dirty="0" smtClean="0">
                          <a:effectLst/>
                          <a:latin typeface="Arial" panose="020B0604020202020204" pitchFamily="34" charset="0"/>
                          <a:cs typeface="Arial" panose="020B0604020202020204" pitchFamily="34" charset="0"/>
                        </a:rPr>
                        <a:t>Enrutamiento Interno </a:t>
                      </a:r>
                      <a:r>
                        <a:rPr lang="es-ES_tradnl" sz="2000" dirty="0">
                          <a:effectLst/>
                          <a:latin typeface="Arial" panose="020B0604020202020204" pitchFamily="34" charset="0"/>
                          <a:cs typeface="Arial" panose="020B0604020202020204" pitchFamily="34" charset="0"/>
                        </a:rPr>
                        <a:t>de una </a:t>
                      </a:r>
                      <a:r>
                        <a:rPr lang="es-ES_tradnl" sz="2000" dirty="0" smtClean="0">
                          <a:effectLst/>
                          <a:latin typeface="Arial" panose="020B0604020202020204" pitchFamily="34" charset="0"/>
                          <a:cs typeface="Arial" panose="020B0604020202020204" pitchFamily="34" charset="0"/>
                        </a:rPr>
                        <a:t>Red Corporativa</a:t>
                      </a:r>
                      <a:endParaRPr lang="en-US" sz="1400" dirty="0">
                        <a:effectLst/>
                        <a:latin typeface="Arial" panose="020B0604020202020204" pitchFamily="34" charset="0"/>
                        <a:ea typeface="Calibri"/>
                        <a:cs typeface="Arial" panose="020B0604020202020204" pitchFamily="34" charset="0"/>
                      </a:endParaRPr>
                    </a:p>
                  </a:txBody>
                  <a:tcPr marL="68580" marR="68580" marT="0" marB="0" anchor="ctr"/>
                </a:tc>
              </a:tr>
            </a:tbl>
          </a:graphicData>
        </a:graphic>
      </p:graphicFrame>
      <p:sp>
        <p:nvSpPr>
          <p:cNvPr id="7" name="Rectangle 6"/>
          <p:cNvSpPr/>
          <p:nvPr/>
        </p:nvSpPr>
        <p:spPr>
          <a:xfrm>
            <a:off x="4303380" y="5733256"/>
            <a:ext cx="4572000" cy="646331"/>
          </a:xfrm>
          <a:prstGeom prst="rect">
            <a:avLst/>
          </a:prstGeom>
        </p:spPr>
        <p:txBody>
          <a:bodyPr>
            <a:spAutoFit/>
          </a:bodyPr>
          <a:lstStyle/>
          <a:p>
            <a:pPr algn="r"/>
            <a:r>
              <a:rPr lang="es-ES_tradnl" sz="1200" b="1" dirty="0">
                <a:latin typeface="Arial" panose="020B0604020202020204" pitchFamily="34" charset="0"/>
                <a:cs typeface="Arial" panose="020B0604020202020204" pitchFamily="34" charset="0"/>
              </a:rPr>
              <a:t>Alumno: </a:t>
            </a:r>
            <a:r>
              <a:rPr lang="es-ES_tradnl" sz="1200" b="1" dirty="0" err="1">
                <a:latin typeface="Arial" panose="020B0604020202020204" pitchFamily="34" charset="0"/>
                <a:cs typeface="Arial" panose="020B0604020202020204" pitchFamily="34" charset="0"/>
              </a:rPr>
              <a:t>Jose</a:t>
            </a:r>
            <a:r>
              <a:rPr lang="es-ES_tradnl" sz="1200" b="1" dirty="0">
                <a:latin typeface="Arial" panose="020B0604020202020204" pitchFamily="34" charset="0"/>
                <a:cs typeface="Arial" panose="020B0604020202020204" pitchFamily="34" charset="0"/>
              </a:rPr>
              <a:t> Luis Gil </a:t>
            </a:r>
            <a:r>
              <a:rPr lang="es-ES_tradnl" sz="1200" b="1" dirty="0" err="1">
                <a:latin typeface="Arial" panose="020B0604020202020204" pitchFamily="34" charset="0"/>
                <a:cs typeface="Arial" panose="020B0604020202020204" pitchFamily="34" charset="0"/>
              </a:rPr>
              <a:t>Martinez</a:t>
            </a:r>
            <a:endParaRPr lang="en-US" sz="1200" dirty="0">
              <a:latin typeface="Arial" panose="020B0604020202020204" pitchFamily="34" charset="0"/>
              <a:cs typeface="Arial" panose="020B0604020202020204" pitchFamily="34" charset="0"/>
            </a:endParaRPr>
          </a:p>
          <a:p>
            <a:pPr algn="r"/>
            <a:r>
              <a:rPr lang="es-ES_tradnl" sz="1200" b="1" dirty="0">
                <a:latin typeface="Arial" panose="020B0604020202020204" pitchFamily="34" charset="0"/>
                <a:cs typeface="Arial" panose="020B0604020202020204" pitchFamily="34" charset="0"/>
              </a:rPr>
              <a:t>Tutor: Mª Soledad Paloma Martín Montero</a:t>
            </a:r>
            <a:endParaRPr lang="en-US" sz="1200" dirty="0">
              <a:latin typeface="Arial" panose="020B0604020202020204" pitchFamily="34" charset="0"/>
              <a:cs typeface="Arial" panose="020B0604020202020204" pitchFamily="34" charset="0"/>
            </a:endParaRPr>
          </a:p>
          <a:p>
            <a:pPr algn="r"/>
            <a:r>
              <a:rPr lang="es-ES_tradnl" sz="1200" b="1" dirty="0">
                <a:latin typeface="Arial" panose="020B0604020202020204" pitchFamily="34" charset="0"/>
                <a:cs typeface="Arial" panose="020B0604020202020204" pitchFamily="34" charset="0"/>
              </a:rPr>
              <a:t>Fecha: Junio 2015</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0246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Conclusión</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67544" y="1772816"/>
            <a:ext cx="8229600" cy="4525963"/>
          </a:xfrm>
        </p:spPr>
        <p:txBody>
          <a:bodyPr>
            <a:normAutofit/>
          </a:bodyPr>
          <a:lstStyle/>
          <a:p>
            <a:r>
              <a:rPr lang="es-ES_tradnl" sz="2400" dirty="0" smtClean="0">
                <a:latin typeface="Arial" panose="020B0604020202020204" pitchFamily="34" charset="0"/>
                <a:cs typeface="Arial" panose="020B0604020202020204" pitchFamily="34" charset="0"/>
              </a:rPr>
              <a:t>Redes Corporativas: OSPF vs EIGRP.</a:t>
            </a:r>
          </a:p>
          <a:p>
            <a:pPr marL="0" indent="0">
              <a:buNone/>
            </a:pPr>
            <a:endParaRPr lang="es-ES_tradnl" sz="2400" dirty="0" smtClean="0">
              <a:latin typeface="Arial" panose="020B0604020202020204" pitchFamily="34" charset="0"/>
              <a:cs typeface="Arial" panose="020B0604020202020204" pitchFamily="34" charset="0"/>
            </a:endParaRPr>
          </a:p>
          <a:p>
            <a:r>
              <a:rPr lang="es-ES_tradnl" sz="2400" dirty="0" smtClean="0">
                <a:latin typeface="Arial" panose="020B0604020202020204" pitchFamily="34" charset="0"/>
                <a:cs typeface="Arial" panose="020B0604020202020204" pitchFamily="34" charset="0"/>
              </a:rPr>
              <a:t>OSPF protocolo standard soportado por todo los fabricantes.</a:t>
            </a:r>
          </a:p>
          <a:p>
            <a:pPr marL="0" indent="0">
              <a:buNone/>
            </a:pPr>
            <a:endParaRPr lang="es-ES_tradnl" sz="2400" dirty="0" smtClean="0">
              <a:latin typeface="Arial" panose="020B0604020202020204" pitchFamily="34" charset="0"/>
              <a:cs typeface="Arial" panose="020B0604020202020204" pitchFamily="34" charset="0"/>
            </a:endParaRPr>
          </a:p>
          <a:p>
            <a:r>
              <a:rPr lang="es-ES_tradnl" sz="2400" dirty="0" smtClean="0">
                <a:latin typeface="Arial" panose="020B0604020202020204" pitchFamily="34" charset="0"/>
                <a:cs typeface="Arial" panose="020B0604020202020204" pitchFamily="34" charset="0"/>
              </a:rPr>
              <a:t>Conocimiento profundo del protocolo para ver su posible adecuación a las limitaciones y requisitos.</a:t>
            </a:r>
            <a:endParaRPr lang="es-ES_tradnl" sz="2000" dirty="0" smtClean="0">
              <a:latin typeface="Arial" panose="020B0604020202020204" pitchFamily="34" charset="0"/>
              <a:cs typeface="Arial" panose="020B0604020202020204" pitchFamily="34" charset="0"/>
            </a:endParaRPr>
          </a:p>
        </p:txBody>
      </p:sp>
      <p:pic>
        <p:nvPicPr>
          <p:cNvPr id="7"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1082406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7" descr="C:\Users\rodria59\AppData\Local\Microsoft\Windows\Temporary Internet Files\Content.IE5\5HL86L5W\MC900078622[1].wmf"/>
          <p:cNvPicPr>
            <a:picLocks noGrp="1" noChangeAspect="1" noChangeArrowheads="1"/>
          </p:cNvPicPr>
          <p:nvPr>
            <p:ph idx="1"/>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3753616"/>
            <a:ext cx="1095057" cy="2355776"/>
          </a:xfrm>
          <a:prstGeom prst="rect">
            <a:avLst/>
          </a:prstGeom>
          <a:solidFill>
            <a:schemeClr val="bg1"/>
          </a:solidFill>
          <a:extLst/>
        </p:spPr>
      </p:pic>
      <p:sp>
        <p:nvSpPr>
          <p:cNvPr id="2" name="Title 1"/>
          <p:cNvSpPr>
            <a:spLocks noGrp="1"/>
          </p:cNvSpPr>
          <p:nvPr>
            <p:ph type="title"/>
          </p:nvPr>
        </p:nvSpPr>
        <p:spPr/>
        <p:txBody>
          <a:bodyPr>
            <a:normAutofit/>
          </a:bodyPr>
          <a:lstStyle/>
          <a:p>
            <a:pPr algn="l"/>
            <a:r>
              <a:rPr lang="es-ES_tradnl" sz="3600" dirty="0" smtClean="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Introducción</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Cloud Callout 7"/>
          <p:cNvSpPr/>
          <p:nvPr/>
        </p:nvSpPr>
        <p:spPr>
          <a:xfrm>
            <a:off x="827584" y="1412776"/>
            <a:ext cx="3384376" cy="1980800"/>
          </a:xfrm>
          <a:prstGeom prst="cloudCallout">
            <a:avLst>
              <a:gd name="adj1" fmla="val -43384"/>
              <a:gd name="adj2" fmla="val 6097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b="1" dirty="0" smtClean="0">
                <a:effectLst>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t>¿Qué protocolo de enrutamiento debo  usar para este diseño de red? </a:t>
            </a:r>
            <a:endParaRPr lang="en-US" b="1" dirty="0">
              <a:effectLst>
                <a:outerShdw blurRad="50800" dist="38100" dir="2700000" algn="tl" rotWithShape="0">
                  <a:prstClr val="black">
                    <a:alpha val="40000"/>
                  </a:prstClr>
                </a:outerShdw>
              </a:effectLst>
              <a:latin typeface="Book Antiqua" panose="02040602050305030304" pitchFamily="18" charset="0"/>
              <a:cs typeface="Arial" panose="020B0604020202020204" pitchFamily="34" charset="0"/>
            </a:endParaRPr>
          </a:p>
        </p:txBody>
      </p:sp>
      <p:sp>
        <p:nvSpPr>
          <p:cNvPr id="9" name="Flowchart: Sequential Access Storage 8"/>
          <p:cNvSpPr/>
          <p:nvPr/>
        </p:nvSpPr>
        <p:spPr>
          <a:xfrm>
            <a:off x="5385508" y="1988840"/>
            <a:ext cx="2736303" cy="1764776"/>
          </a:xfrm>
          <a:prstGeom prst="flowChartMagneticTap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_tradnl" sz="2000" b="1" dirty="0" smtClean="0">
                <a:effectLst>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t>DEPENDE ....</a:t>
            </a:r>
          </a:p>
        </p:txBody>
      </p:sp>
      <p:pic>
        <p:nvPicPr>
          <p:cNvPr id="16" name="0 Imagen" descr="Logo ETSISI.png"/>
          <p:cNvPicPr/>
          <p:nvPr/>
        </p:nvPicPr>
        <p:blipFill>
          <a:blip r:embed="rId3"/>
          <a:stretch>
            <a:fillRect/>
          </a:stretch>
        </p:blipFill>
        <p:spPr>
          <a:xfrm>
            <a:off x="7164288" y="116632"/>
            <a:ext cx="1512168" cy="995424"/>
          </a:xfrm>
          <a:prstGeom prst="rect">
            <a:avLst/>
          </a:prstGeom>
        </p:spPr>
      </p:pic>
      <p:sp>
        <p:nvSpPr>
          <p:cNvPr id="19" name="Vertical Scroll 18"/>
          <p:cNvSpPr/>
          <p:nvPr/>
        </p:nvSpPr>
        <p:spPr>
          <a:xfrm>
            <a:off x="3532296" y="4509120"/>
            <a:ext cx="3776007" cy="18002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smtClean="0">
                <a:effectLst>
                  <a:glow rad="63500">
                    <a:schemeClr val="accent1">
                      <a:satMod val="175000"/>
                      <a:alpha val="40000"/>
                    </a:schemeClr>
                  </a:glow>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t>Amplio conocimiento de los protocolos de enrutamiento</a:t>
            </a:r>
            <a:br>
              <a:rPr lang="es-ES_tradnl" b="1" dirty="0" smtClean="0">
                <a:effectLst>
                  <a:glow rad="63500">
                    <a:schemeClr val="accent1">
                      <a:satMod val="175000"/>
                      <a:alpha val="40000"/>
                    </a:schemeClr>
                  </a:glow>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br>
            <a:r>
              <a:rPr lang="es-ES_tradnl" b="1" dirty="0" smtClean="0">
                <a:effectLst>
                  <a:glow rad="63500">
                    <a:schemeClr val="accent1">
                      <a:satMod val="175000"/>
                      <a:alpha val="40000"/>
                    </a:schemeClr>
                  </a:glow>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t>&amp;</a:t>
            </a:r>
            <a:br>
              <a:rPr lang="es-ES_tradnl" b="1" dirty="0" smtClean="0">
                <a:effectLst>
                  <a:glow rad="63500">
                    <a:schemeClr val="accent1">
                      <a:satMod val="175000"/>
                      <a:alpha val="40000"/>
                    </a:schemeClr>
                  </a:glow>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br>
            <a:r>
              <a:rPr lang="es-ES_tradnl" b="1" dirty="0" smtClean="0">
                <a:effectLst>
                  <a:glow rad="63500">
                    <a:schemeClr val="accent1">
                      <a:satMod val="175000"/>
                      <a:alpha val="40000"/>
                    </a:schemeClr>
                  </a:glow>
                  <a:outerShdw blurRad="50800" dist="38100" dir="2700000" algn="tl" rotWithShape="0">
                    <a:prstClr val="black">
                      <a:alpha val="40000"/>
                    </a:prstClr>
                  </a:outerShdw>
                </a:effectLst>
                <a:latin typeface="Book Antiqua" panose="02040602050305030304" pitchFamily="18" charset="0"/>
                <a:cs typeface="Arial" panose="020B0604020202020204" pitchFamily="34" charset="0"/>
              </a:rPr>
              <a:t>Análisis de requisitos y limitaciones de nuestra red </a:t>
            </a:r>
          </a:p>
        </p:txBody>
      </p:sp>
    </p:spTree>
    <p:extLst>
      <p:ext uri="{BB962C8B-B14F-4D97-AF65-F5344CB8AC3E}">
        <p14:creationId xmlns:p14="http://schemas.microsoft.com/office/powerpoint/2010/main" val="330052997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Objetivos</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71598" y="1916832"/>
            <a:ext cx="8229600" cy="4525963"/>
          </a:xfrm>
        </p:spPr>
        <p:txBody>
          <a:bodyPr>
            <a:normAutofit/>
          </a:bodyPr>
          <a:lstStyle/>
          <a:p>
            <a:r>
              <a:rPr lang="es-ES_tradnl" sz="2200" dirty="0" smtClean="0">
                <a:latin typeface="Arial" panose="020B0604020202020204" pitchFamily="34" charset="0"/>
                <a:cs typeface="Arial" panose="020B0604020202020204" pitchFamily="34" charset="0"/>
              </a:rPr>
              <a:t>Analizar y estudiar OSPF como protocolo de enrutamiento interno para una red corporativa. (teórico y práctico)</a:t>
            </a:r>
            <a:endParaRPr lang="es-ES_tradnl" sz="2200" dirty="0">
              <a:latin typeface="Arial" panose="020B0604020202020204" pitchFamily="34" charset="0"/>
              <a:cs typeface="Arial" panose="020B0604020202020204" pitchFamily="34" charset="0"/>
            </a:endParaRPr>
          </a:p>
          <a:p>
            <a:endParaRPr lang="es-ES_tradnl" sz="2200" dirty="0" smtClean="0">
              <a:latin typeface="Arial" panose="020B0604020202020204" pitchFamily="34" charset="0"/>
              <a:cs typeface="Arial" panose="020B0604020202020204" pitchFamily="34" charset="0"/>
            </a:endParaRPr>
          </a:p>
          <a:p>
            <a:r>
              <a:rPr lang="es-ES_tradnl" sz="2200" dirty="0" smtClean="0">
                <a:latin typeface="Arial" panose="020B0604020202020204" pitchFamily="34" charset="0"/>
                <a:cs typeface="Arial" panose="020B0604020202020204" pitchFamily="34" charset="0"/>
              </a:rPr>
              <a:t>Conocer </a:t>
            </a:r>
            <a:r>
              <a:rPr lang="es-ES_tradnl" sz="2200" dirty="0">
                <a:latin typeface="Arial" panose="020B0604020202020204" pitchFamily="34" charset="0"/>
                <a:cs typeface="Arial" panose="020B0604020202020204" pitchFamily="34" charset="0"/>
              </a:rPr>
              <a:t>OSPF mostrando características, funcionamiento y aplicabilidad del mismo con el fin de aportar al Ingeniero la suficiente información como para poder tomar la decisión de que protocolo de enrutamiento usar en una red corporativa bajo determinados requisitos y limitaciones.</a:t>
            </a:r>
            <a:endParaRPr lang="en-US" sz="2200" dirty="0">
              <a:latin typeface="Arial" panose="020B0604020202020204" pitchFamily="34" charset="0"/>
              <a:cs typeface="Arial" panose="020B0604020202020204" pitchFamily="34" charset="0"/>
            </a:endParaRPr>
          </a:p>
        </p:txBody>
      </p:sp>
      <p:pic>
        <p:nvPicPr>
          <p:cNvPr id="13"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36011207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Documentación</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46856" y="1700808"/>
            <a:ext cx="8229600" cy="4525963"/>
          </a:xfrm>
        </p:spPr>
        <p:txBody>
          <a:bodyPr>
            <a:normAutofit/>
          </a:bodyPr>
          <a:lstStyle/>
          <a:p>
            <a:r>
              <a:rPr lang="es-ES_tradnl" sz="2800" dirty="0" smtClean="0">
                <a:latin typeface="Arial" panose="020B0604020202020204" pitchFamily="34" charset="0"/>
                <a:cs typeface="Arial" panose="020B0604020202020204" pitchFamily="34" charset="0"/>
              </a:rPr>
              <a:t>OSPF (Open </a:t>
            </a:r>
            <a:r>
              <a:rPr lang="es-ES_tradnl" sz="2800" dirty="0" err="1" smtClean="0">
                <a:latin typeface="Arial" panose="020B0604020202020204" pitchFamily="34" charset="0"/>
                <a:cs typeface="Arial" panose="020B0604020202020204" pitchFamily="34" charset="0"/>
              </a:rPr>
              <a:t>Shortest</a:t>
            </a:r>
            <a:r>
              <a:rPr lang="es-ES_tradnl" sz="2800" dirty="0" smtClean="0">
                <a:latin typeface="Arial" panose="020B0604020202020204" pitchFamily="34" charset="0"/>
                <a:cs typeface="Arial" panose="020B0604020202020204" pitchFamily="34" charset="0"/>
              </a:rPr>
              <a:t> </a:t>
            </a:r>
            <a:r>
              <a:rPr lang="es-ES_tradnl" sz="2800" dirty="0" err="1" smtClean="0">
                <a:latin typeface="Arial" panose="020B0604020202020204" pitchFamily="34" charset="0"/>
                <a:cs typeface="Arial" panose="020B0604020202020204" pitchFamily="34" charset="0"/>
              </a:rPr>
              <a:t>Path</a:t>
            </a:r>
            <a:r>
              <a:rPr lang="es-ES_tradnl" sz="2800" dirty="0" smtClean="0">
                <a:latin typeface="Arial" panose="020B0604020202020204" pitchFamily="34" charset="0"/>
                <a:cs typeface="Arial" panose="020B0604020202020204" pitchFamily="34" charset="0"/>
              </a:rPr>
              <a:t> </a:t>
            </a:r>
            <a:r>
              <a:rPr lang="es-ES_tradnl" sz="2800" dirty="0" err="1" smtClean="0">
                <a:latin typeface="Arial" panose="020B0604020202020204" pitchFamily="34" charset="0"/>
                <a:cs typeface="Arial" panose="020B0604020202020204" pitchFamily="34" charset="0"/>
              </a:rPr>
              <a:t>First</a:t>
            </a:r>
            <a:r>
              <a:rPr lang="es-ES_tradnl" sz="2800" dirty="0" smtClean="0">
                <a:latin typeface="Arial" panose="020B0604020202020204" pitchFamily="34" charset="0"/>
                <a:cs typeface="Arial" panose="020B0604020202020204" pitchFamily="34" charset="0"/>
              </a:rPr>
              <a:t>)</a:t>
            </a:r>
          </a:p>
          <a:p>
            <a:r>
              <a:rPr lang="es-ES_tradnl" sz="2800" dirty="0" smtClean="0">
                <a:latin typeface="Arial" panose="020B0604020202020204" pitchFamily="34" charset="0"/>
                <a:cs typeface="Arial" panose="020B0604020202020204" pitchFamily="34" charset="0"/>
              </a:rPr>
              <a:t>Standard. </a:t>
            </a:r>
            <a:r>
              <a:rPr lang="en-US" sz="2800" dirty="0" smtClean="0">
                <a:latin typeface="Arial" panose="020B0604020202020204" pitchFamily="34" charset="0"/>
                <a:cs typeface="Arial" panose="020B0604020202020204" pitchFamily="34" charset="0"/>
              </a:rPr>
              <a:t>OSPF Version 2 – RFC 2328 (1998).</a:t>
            </a:r>
          </a:p>
          <a:p>
            <a:r>
              <a:rPr lang="es-ES_tradnl" sz="2800" dirty="0" smtClean="0">
                <a:latin typeface="Arial" panose="020B0604020202020204" pitchFamily="34" charset="0"/>
                <a:cs typeface="Arial" panose="020B0604020202020204" pitchFamily="34" charset="0"/>
              </a:rPr>
              <a:t>Protocolo de Enrutamiento Estado – Enlace.</a:t>
            </a:r>
          </a:p>
          <a:p>
            <a:r>
              <a:rPr lang="es-ES_tradnl" sz="2800" dirty="0" smtClean="0">
                <a:latin typeface="Arial" panose="020B0604020202020204" pitchFamily="34" charset="0"/>
                <a:cs typeface="Arial" panose="020B0604020202020204" pitchFamily="34" charset="0"/>
              </a:rPr>
              <a:t>Algoritmo </a:t>
            </a:r>
            <a:r>
              <a:rPr lang="es-ES_tradnl" sz="2800" dirty="0" err="1" smtClean="0">
                <a:latin typeface="Arial" panose="020B0604020202020204" pitchFamily="34" charset="0"/>
                <a:cs typeface="Arial" panose="020B0604020202020204" pitchFamily="34" charset="0"/>
              </a:rPr>
              <a:t>Dijkstra</a:t>
            </a:r>
            <a:r>
              <a:rPr lang="es-ES_tradnl" sz="2800" dirty="0" smtClean="0">
                <a:latin typeface="Arial" panose="020B0604020202020204" pitchFamily="34" charset="0"/>
                <a:cs typeface="Arial" panose="020B0604020202020204" pitchFamily="34" charset="0"/>
              </a:rPr>
              <a:t>.</a:t>
            </a:r>
            <a:endParaRPr lang="es-ES_tradnl" sz="2800" dirty="0" smtClean="0">
              <a:latin typeface="Arial" panose="020B0604020202020204" pitchFamily="34" charset="0"/>
              <a:cs typeface="Arial" panose="020B0604020202020204" pitchFamily="34" charset="0"/>
            </a:endParaRPr>
          </a:p>
          <a:p>
            <a:r>
              <a:rPr lang="es-ES_tradnl" sz="2800" dirty="0" err="1" smtClean="0">
                <a:latin typeface="Arial" panose="020B0604020202020204" pitchFamily="34" charset="0"/>
                <a:cs typeface="Arial" panose="020B0604020202020204" pitchFamily="34" charset="0"/>
              </a:rPr>
              <a:t>Classless</a:t>
            </a:r>
            <a:r>
              <a:rPr lang="es-ES_tradnl" sz="2800" dirty="0" smtClean="0">
                <a:latin typeface="Arial" panose="020B0604020202020204" pitchFamily="34" charset="0"/>
                <a:cs typeface="Arial" panose="020B0604020202020204" pitchFamily="34" charset="0"/>
              </a:rPr>
              <a:t>.</a:t>
            </a:r>
          </a:p>
          <a:p>
            <a:r>
              <a:rPr lang="es-ES_tradnl" sz="2800" dirty="0" smtClean="0">
                <a:latin typeface="Arial" panose="020B0604020202020204" pitchFamily="34" charset="0"/>
                <a:cs typeface="Arial" panose="020B0604020202020204" pitchFamily="34" charset="0"/>
              </a:rPr>
              <a:t>Diseño jerárquico – </a:t>
            </a:r>
            <a:r>
              <a:rPr lang="es-ES_tradnl" sz="2800" dirty="0" err="1" smtClean="0">
                <a:latin typeface="Arial" panose="020B0604020202020204" pitchFamily="34" charset="0"/>
                <a:cs typeface="Arial" panose="020B0604020202020204" pitchFamily="34" charset="0"/>
              </a:rPr>
              <a:t>Areas</a:t>
            </a:r>
            <a:r>
              <a:rPr lang="es-ES_tradnl" sz="2800" dirty="0" smtClean="0">
                <a:latin typeface="Arial" panose="020B0604020202020204" pitchFamily="34" charset="0"/>
                <a:cs typeface="Arial" panose="020B0604020202020204" pitchFamily="34" charset="0"/>
              </a:rPr>
              <a:t>.</a:t>
            </a:r>
            <a:endParaRPr lang="es-ES_tradnl" sz="2800" dirty="0">
              <a:latin typeface="Arial" panose="020B0604020202020204" pitchFamily="34" charset="0"/>
              <a:cs typeface="Arial" panose="020B0604020202020204" pitchFamily="34" charset="0"/>
            </a:endParaRPr>
          </a:p>
        </p:txBody>
      </p:sp>
      <p:pic>
        <p:nvPicPr>
          <p:cNvPr id="12"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3828477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Documentación</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67544" y="1556792"/>
            <a:ext cx="8229600" cy="4525963"/>
          </a:xfrm>
        </p:spPr>
        <p:txBody>
          <a:bodyPr>
            <a:normAutofit/>
          </a:bodyPr>
          <a:lstStyle/>
          <a:p>
            <a:r>
              <a:rPr lang="es-ES_tradnl" sz="2800" dirty="0" smtClean="0">
                <a:latin typeface="Arial" panose="020B0604020202020204" pitchFamily="34" charset="0"/>
                <a:cs typeface="Arial" panose="020B0604020202020204" pitchFamily="34" charset="0"/>
              </a:rPr>
              <a:t>Ventajas:</a:t>
            </a:r>
          </a:p>
          <a:p>
            <a:pPr lvl="1"/>
            <a:r>
              <a:rPr lang="es-ES_tradnl" sz="2400" dirty="0" smtClean="0">
                <a:latin typeface="Arial" panose="020B0604020202020204" pitchFamily="34" charset="0"/>
                <a:cs typeface="Arial" panose="020B0604020202020204" pitchFamily="34" charset="0"/>
              </a:rPr>
              <a:t>Rápida convergencia.</a:t>
            </a:r>
          </a:p>
          <a:p>
            <a:pPr lvl="1"/>
            <a:r>
              <a:rPr lang="es-ES_tradnl" sz="2400" dirty="0" smtClean="0">
                <a:latin typeface="Arial" panose="020B0604020202020204" pitchFamily="34" charset="0"/>
                <a:cs typeface="Arial" panose="020B0604020202020204" pitchFamily="34" charset="0"/>
              </a:rPr>
              <a:t>Diseño jerárquico. Escalabilidad.</a:t>
            </a:r>
          </a:p>
          <a:p>
            <a:pPr lvl="1"/>
            <a:r>
              <a:rPr lang="es-ES_tradnl" sz="2400" dirty="0" smtClean="0">
                <a:latin typeface="Arial" panose="020B0604020202020204" pitchFamily="34" charset="0"/>
                <a:cs typeface="Arial" panose="020B0604020202020204" pitchFamily="34" charset="0"/>
              </a:rPr>
              <a:t>Standard.</a:t>
            </a:r>
          </a:p>
          <a:p>
            <a:pPr lvl="1"/>
            <a:endParaRPr lang="es-ES_tradnl" sz="2400" dirty="0" smtClean="0">
              <a:latin typeface="Arial" panose="020B0604020202020204" pitchFamily="34" charset="0"/>
              <a:cs typeface="Arial" panose="020B0604020202020204" pitchFamily="34" charset="0"/>
            </a:endParaRPr>
          </a:p>
          <a:p>
            <a:r>
              <a:rPr lang="es-ES_tradnl" sz="2800" dirty="0" smtClean="0">
                <a:latin typeface="Arial" panose="020B0604020202020204" pitchFamily="34" charset="0"/>
                <a:cs typeface="Arial" panose="020B0604020202020204" pitchFamily="34" charset="0"/>
              </a:rPr>
              <a:t>Desventajas:</a:t>
            </a:r>
          </a:p>
          <a:p>
            <a:pPr lvl="1"/>
            <a:r>
              <a:rPr lang="es-ES_tradnl" sz="2400" dirty="0" smtClean="0">
                <a:latin typeface="Arial" panose="020B0604020202020204" pitchFamily="34" charset="0"/>
                <a:cs typeface="Arial" panose="020B0604020202020204" pitchFamily="34" charset="0"/>
              </a:rPr>
              <a:t>Consumo recursos (memoria, CPU y ancho de banda).</a:t>
            </a:r>
          </a:p>
          <a:p>
            <a:pPr lvl="1"/>
            <a:r>
              <a:rPr lang="es-ES_tradnl" sz="2400" dirty="0" smtClean="0">
                <a:latin typeface="Arial" panose="020B0604020202020204" pitchFamily="34" charset="0"/>
                <a:cs typeface="Arial" panose="020B0604020202020204" pitchFamily="34" charset="0"/>
              </a:rPr>
              <a:t>Complejidad operacional media.</a:t>
            </a:r>
          </a:p>
          <a:p>
            <a:pPr lvl="1"/>
            <a:r>
              <a:rPr lang="es-ES_tradnl" sz="2400" dirty="0" smtClean="0">
                <a:latin typeface="Arial" panose="020B0604020202020204" pitchFamily="34" charset="0"/>
                <a:cs typeface="Arial" panose="020B0604020202020204" pitchFamily="34" charset="0"/>
              </a:rPr>
              <a:t>Standard.</a:t>
            </a:r>
          </a:p>
          <a:p>
            <a:pPr lvl="1"/>
            <a:endParaRPr lang="es-ES_tradnl" sz="2400" dirty="0" smtClean="0"/>
          </a:p>
        </p:txBody>
      </p:sp>
      <p:pic>
        <p:nvPicPr>
          <p:cNvPr id="7"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2896651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smtClean="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Diseño y Configuración</a:t>
            </a:r>
            <a:endParaRPr lang="en-US" sz="3600" dirty="0"/>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67544" y="1772816"/>
            <a:ext cx="8229600" cy="4525963"/>
          </a:xfrm>
        </p:spPr>
        <p:txBody>
          <a:bodyPr>
            <a:normAutofit/>
          </a:bodyPr>
          <a:lstStyle/>
          <a:p>
            <a:r>
              <a:rPr lang="es-ES_tradnl" sz="2800" dirty="0" smtClean="0">
                <a:latin typeface="Arial" panose="020B0604020202020204" pitchFamily="34" charset="0"/>
                <a:cs typeface="Arial" panose="020B0604020202020204" pitchFamily="34" charset="0"/>
              </a:rPr>
              <a:t>Caso práctico – Empresa ACME:</a:t>
            </a:r>
          </a:p>
          <a:p>
            <a:pPr marL="0" indent="0">
              <a:buNone/>
            </a:pPr>
            <a:endParaRPr lang="es-ES_tradnl" sz="1100" dirty="0" smtClean="0">
              <a:latin typeface="Arial" panose="020B0604020202020204" pitchFamily="34" charset="0"/>
              <a:cs typeface="Arial" panose="020B0604020202020204" pitchFamily="34" charset="0"/>
            </a:endParaRPr>
          </a:p>
          <a:p>
            <a:pPr lvl="1"/>
            <a:r>
              <a:rPr lang="es-ES_tradnl" sz="2400" dirty="0" smtClean="0">
                <a:latin typeface="Arial" panose="020B0604020202020204" pitchFamily="34" charset="0"/>
                <a:cs typeface="Arial" panose="020B0604020202020204" pitchFamily="34" charset="0"/>
              </a:rPr>
              <a:t>Sede principal en Madrid, sede La Coruña, sede Sevilla y Oficina móvil.</a:t>
            </a:r>
          </a:p>
          <a:p>
            <a:pPr lvl="1"/>
            <a:r>
              <a:rPr lang="es-ES_tradnl" sz="2400" dirty="0" smtClean="0">
                <a:latin typeface="Arial" panose="020B0604020202020204" pitchFamily="34" charset="0"/>
                <a:cs typeface="Arial" panose="020B0604020202020204" pitchFamily="34" charset="0"/>
              </a:rPr>
              <a:t>Conectividad total entre las sedes.</a:t>
            </a:r>
          </a:p>
          <a:p>
            <a:pPr lvl="1"/>
            <a:r>
              <a:rPr lang="es-ES_tradnl" sz="2400" dirty="0" smtClean="0">
                <a:latin typeface="Arial" panose="020B0604020202020204" pitchFamily="34" charset="0"/>
                <a:cs typeface="Arial" panose="020B0604020202020204" pitchFamily="34" charset="0"/>
              </a:rPr>
              <a:t>Sede La Coruña - Alta disponibilidad.</a:t>
            </a:r>
          </a:p>
          <a:p>
            <a:pPr lvl="1"/>
            <a:r>
              <a:rPr lang="es-ES_tradnl" sz="2400" dirty="0" smtClean="0">
                <a:latin typeface="Arial" panose="020B0604020202020204" pitchFamily="34" charset="0"/>
                <a:cs typeface="Arial" panose="020B0604020202020204" pitchFamily="34" charset="0"/>
              </a:rPr>
              <a:t>Oficina móvil  conexión con red local empresa externa.</a:t>
            </a:r>
          </a:p>
          <a:p>
            <a:pPr lvl="1"/>
            <a:r>
              <a:rPr lang="es-ES_tradnl" sz="2400" dirty="0" smtClean="0">
                <a:latin typeface="Arial" panose="020B0604020202020204" pitchFamily="34" charset="0"/>
                <a:cs typeface="Arial" panose="020B0604020202020204" pitchFamily="34" charset="0"/>
              </a:rPr>
              <a:t>Conexión Internet Centralizada – Madrid.</a:t>
            </a:r>
          </a:p>
          <a:p>
            <a:pPr lvl="1"/>
            <a:r>
              <a:rPr lang="es-ES_tradnl" sz="2400" dirty="0" smtClean="0">
                <a:latin typeface="Arial" panose="020B0604020202020204" pitchFamily="34" charset="0"/>
                <a:cs typeface="Arial" panose="020B0604020202020204" pitchFamily="34" charset="0"/>
              </a:rPr>
              <a:t>Solución Standard – </a:t>
            </a:r>
            <a:r>
              <a:rPr lang="es-ES_tradnl" sz="2400" dirty="0" err="1" smtClean="0">
                <a:latin typeface="Arial" panose="020B0604020202020204" pitchFamily="34" charset="0"/>
                <a:cs typeface="Arial" panose="020B0604020202020204" pitchFamily="34" charset="0"/>
              </a:rPr>
              <a:t>Multi</a:t>
            </a:r>
            <a:r>
              <a:rPr lang="es-ES_tradnl" sz="2400" dirty="0" smtClean="0">
                <a:latin typeface="Arial" panose="020B0604020202020204" pitchFamily="34" charset="0"/>
                <a:cs typeface="Arial" panose="020B0604020202020204" pitchFamily="34" charset="0"/>
              </a:rPr>
              <a:t> proveedor.</a:t>
            </a:r>
          </a:p>
          <a:p>
            <a:pPr lvl="1"/>
            <a:endParaRPr lang="es-ES_tradnl" sz="2400" dirty="0" smtClean="0"/>
          </a:p>
          <a:p>
            <a:pPr lvl="1"/>
            <a:endParaRPr lang="es-ES_tradnl" sz="2400" dirty="0" smtClean="0"/>
          </a:p>
        </p:txBody>
      </p:sp>
      <p:pic>
        <p:nvPicPr>
          <p:cNvPr id="7"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2078842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smtClean="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Diseño y Configuración</a:t>
            </a:r>
            <a:endParaRPr lang="en-US" sz="3600" dirty="0"/>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46781" y="1556792"/>
            <a:ext cx="8229600" cy="4525963"/>
          </a:xfrm>
        </p:spPr>
        <p:txBody>
          <a:bodyPr>
            <a:normAutofit/>
          </a:bodyPr>
          <a:lstStyle/>
          <a:p>
            <a:r>
              <a:rPr lang="es-ES_tradnl" sz="2800" dirty="0" smtClean="0">
                <a:latin typeface="Arial" panose="020B0604020202020204" pitchFamily="34" charset="0"/>
                <a:cs typeface="Arial" panose="020B0604020202020204" pitchFamily="34" charset="0"/>
              </a:rPr>
              <a:t>Elección </a:t>
            </a:r>
            <a:r>
              <a:rPr lang="es-ES_tradnl" sz="2800" dirty="0" smtClean="0">
                <a:latin typeface="Arial" panose="020B0604020202020204" pitchFamily="34" charset="0"/>
                <a:cs typeface="Arial" panose="020B0604020202020204" pitchFamily="34" charset="0"/>
                <a:sym typeface="Wingdings" panose="05000000000000000000" pitchFamily="2" charset="2"/>
              </a:rPr>
              <a:t> OSPF</a:t>
            </a:r>
            <a:endParaRPr lang="es-ES_tradnl" sz="2400" dirty="0" smtClean="0">
              <a:latin typeface="Arial" panose="020B0604020202020204" pitchFamily="34" charset="0"/>
              <a:cs typeface="Arial" panose="020B0604020202020204" pitchFamily="34" charset="0"/>
            </a:endParaRPr>
          </a:p>
          <a:p>
            <a:pPr lvl="1"/>
            <a:endParaRPr lang="es-ES_tradnl" sz="2400" dirty="0">
              <a:latin typeface="Arial" panose="020B0604020202020204" pitchFamily="34" charset="0"/>
              <a:cs typeface="Arial" panose="020B0604020202020204" pitchFamily="34" charset="0"/>
            </a:endParaRPr>
          </a:p>
          <a:p>
            <a:pPr lvl="1"/>
            <a:r>
              <a:rPr lang="es-ES_tradnl" sz="2400" dirty="0" smtClean="0">
                <a:latin typeface="Arial" panose="020B0604020202020204" pitchFamily="34" charset="0"/>
                <a:cs typeface="Arial" panose="020B0604020202020204" pitchFamily="34" charset="0"/>
              </a:rPr>
              <a:t>Complejidad Operacional Media.</a:t>
            </a:r>
          </a:p>
          <a:p>
            <a:pPr lvl="1"/>
            <a:endParaRPr lang="es-ES_tradnl" sz="2400" dirty="0" smtClean="0">
              <a:latin typeface="Arial" panose="020B0604020202020204" pitchFamily="34" charset="0"/>
              <a:cs typeface="Arial" panose="020B0604020202020204" pitchFamily="34" charset="0"/>
            </a:endParaRPr>
          </a:p>
          <a:p>
            <a:pPr lvl="1"/>
            <a:r>
              <a:rPr lang="es-ES_tradnl" sz="2400" dirty="0" smtClean="0">
                <a:latin typeface="Arial" panose="020B0604020202020204" pitchFamily="34" charset="0"/>
                <a:cs typeface="Arial" panose="020B0604020202020204" pitchFamily="34" charset="0"/>
              </a:rPr>
              <a:t>Escalable.  Múltiples caminos. Rápida convergencia.</a:t>
            </a:r>
          </a:p>
          <a:p>
            <a:pPr lvl="1"/>
            <a:endParaRPr lang="es-ES_tradnl" sz="2400" dirty="0" smtClean="0">
              <a:latin typeface="Arial" panose="020B0604020202020204" pitchFamily="34" charset="0"/>
              <a:cs typeface="Arial" panose="020B0604020202020204" pitchFamily="34" charset="0"/>
            </a:endParaRPr>
          </a:p>
          <a:p>
            <a:pPr lvl="1"/>
            <a:r>
              <a:rPr lang="es-ES_tradnl" sz="2400" u="sng" dirty="0" smtClean="0">
                <a:latin typeface="Arial" panose="020B0604020202020204" pitchFamily="34" charset="0"/>
                <a:cs typeface="Arial" panose="020B0604020202020204" pitchFamily="34" charset="0"/>
              </a:rPr>
              <a:t>Standard. </a:t>
            </a:r>
            <a:r>
              <a:rPr lang="es-ES_tradnl" sz="2400" u="sng" dirty="0">
                <a:latin typeface="Arial" panose="020B0604020202020204" pitchFamily="34" charset="0"/>
                <a:cs typeface="Arial" panose="020B0604020202020204" pitchFamily="34" charset="0"/>
              </a:rPr>
              <a:t> </a:t>
            </a:r>
            <a:r>
              <a:rPr lang="es-ES_tradnl" sz="2400" u="sng" dirty="0" smtClean="0">
                <a:latin typeface="Arial" panose="020B0604020202020204" pitchFamily="34" charset="0"/>
                <a:cs typeface="Arial" panose="020B0604020202020204" pitchFamily="34" charset="0"/>
              </a:rPr>
              <a:t>Soportado por todos los proveedores.</a:t>
            </a:r>
          </a:p>
          <a:p>
            <a:pPr marL="457200" lvl="1" indent="0">
              <a:buNone/>
            </a:pPr>
            <a:endParaRPr lang="es-ES_tradnl" sz="2400" dirty="0" smtClean="0"/>
          </a:p>
        </p:txBody>
      </p:sp>
      <p:pic>
        <p:nvPicPr>
          <p:cNvPr id="7"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810273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smtClean="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Diseño y Configuración</a:t>
            </a:r>
            <a:endParaRPr lang="en-US" sz="3600" dirty="0"/>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 name="Picture 5" descr="C:\Users\gilmarj1\Downloads\test.png"/>
          <p:cNvPicPr/>
          <p:nvPr/>
        </p:nvPicPr>
        <p:blipFill>
          <a:blip r:embed="rId2">
            <a:extLst>
              <a:ext uri="{28A0092B-C50C-407E-A947-70E740481C1C}">
                <a14:useLocalDpi xmlns:a14="http://schemas.microsoft.com/office/drawing/2010/main" val="0"/>
              </a:ext>
            </a:extLst>
          </a:blip>
          <a:srcRect/>
          <a:stretch>
            <a:fillRect/>
          </a:stretch>
        </p:blipFill>
        <p:spPr bwMode="auto">
          <a:xfrm>
            <a:off x="1197764" y="1340768"/>
            <a:ext cx="6748472" cy="4432072"/>
          </a:xfrm>
          <a:prstGeom prst="rect">
            <a:avLst/>
          </a:prstGeom>
          <a:noFill/>
          <a:ln>
            <a:noFill/>
          </a:ln>
        </p:spPr>
      </p:pic>
      <p:sp>
        <p:nvSpPr>
          <p:cNvPr id="7" name="Content Placeholder 2"/>
          <p:cNvSpPr>
            <a:spLocks noGrp="1"/>
          </p:cNvSpPr>
          <p:nvPr>
            <p:ph idx="1"/>
          </p:nvPr>
        </p:nvSpPr>
        <p:spPr>
          <a:xfrm>
            <a:off x="611560" y="6165304"/>
            <a:ext cx="8229600" cy="1080120"/>
          </a:xfrm>
        </p:spPr>
        <p:txBody>
          <a:bodyPr>
            <a:normAutofit/>
          </a:bodyPr>
          <a:lstStyle/>
          <a:p>
            <a:pPr marL="0" indent="0">
              <a:buNone/>
            </a:pPr>
            <a:r>
              <a:rPr lang="es-ES_tradnl" sz="1600" b="1" dirty="0" err="1">
                <a:latin typeface="Arial" panose="020B0604020202020204" pitchFamily="34" charset="0"/>
                <a:cs typeface="Arial" panose="020B0604020202020204" pitchFamily="34" charset="0"/>
              </a:rPr>
              <a:t>Graphical</a:t>
            </a:r>
            <a:r>
              <a:rPr lang="es-ES_tradnl" sz="1600" b="1" dirty="0">
                <a:latin typeface="Arial" panose="020B0604020202020204" pitchFamily="34" charset="0"/>
                <a:cs typeface="Arial" panose="020B0604020202020204" pitchFamily="34" charset="0"/>
              </a:rPr>
              <a:t> Network </a:t>
            </a:r>
            <a:r>
              <a:rPr lang="es-ES_tradnl" sz="1600" b="1" dirty="0" smtClean="0">
                <a:latin typeface="Arial" panose="020B0604020202020204" pitchFamily="34" charset="0"/>
                <a:cs typeface="Arial" panose="020B0604020202020204" pitchFamily="34" charset="0"/>
              </a:rPr>
              <a:t>Simulator-3                            </a:t>
            </a:r>
            <a:r>
              <a:rPr lang="es-ES_tradnl" sz="1600" b="1" dirty="0" err="1" smtClean="0">
                <a:latin typeface="Arial" panose="020B0604020202020204" pitchFamily="34" charset="0"/>
                <a:cs typeface="Arial" panose="020B0604020202020204" pitchFamily="34" charset="0"/>
              </a:rPr>
              <a:t>Routers</a:t>
            </a:r>
            <a:r>
              <a:rPr lang="es-ES_tradnl" sz="1600" b="1" dirty="0" smtClean="0">
                <a:latin typeface="Arial" panose="020B0604020202020204" pitchFamily="34" charset="0"/>
                <a:cs typeface="Arial" panose="020B0604020202020204" pitchFamily="34" charset="0"/>
              </a:rPr>
              <a:t> Cisco 3745 – Software IOS.</a:t>
            </a:r>
          </a:p>
          <a:p>
            <a:pPr lvl="1"/>
            <a:endParaRPr lang="es-ES_tradnl" sz="2400" b="1" dirty="0" smtClean="0"/>
          </a:p>
        </p:txBody>
      </p:sp>
      <p:pic>
        <p:nvPicPr>
          <p:cNvPr id="9" name="0 Imagen" descr="Logo ETSISI.png"/>
          <p:cNvPicPr/>
          <p:nvPr/>
        </p:nvPicPr>
        <p:blipFill>
          <a:blip r:embed="rId3"/>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1635579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s-ES_tradnl"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rPr>
              <a:t>Simulación y Análisis</a:t>
            </a:r>
            <a:endParaRPr lang="en-US" sz="3600" dirty="0">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cxnSp>
        <p:nvCxnSpPr>
          <p:cNvPr id="5" name="Straight Connector 4"/>
          <p:cNvCxnSpPr/>
          <p:nvPr/>
        </p:nvCxnSpPr>
        <p:spPr>
          <a:xfrm>
            <a:off x="467544" y="1196752"/>
            <a:ext cx="82089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Content Placeholder 2"/>
          <p:cNvSpPr>
            <a:spLocks noGrp="1"/>
          </p:cNvSpPr>
          <p:nvPr>
            <p:ph idx="1"/>
          </p:nvPr>
        </p:nvSpPr>
        <p:spPr>
          <a:xfrm>
            <a:off x="467544" y="1772816"/>
            <a:ext cx="8229600" cy="4525963"/>
          </a:xfrm>
        </p:spPr>
        <p:txBody>
          <a:bodyPr>
            <a:normAutofit/>
          </a:bodyPr>
          <a:lstStyle/>
          <a:p>
            <a:r>
              <a:rPr lang="es-ES_tradnl" sz="2800" dirty="0" smtClean="0">
                <a:latin typeface="Arial" panose="020B0604020202020204" pitchFamily="34" charset="0"/>
                <a:cs typeface="Arial" panose="020B0604020202020204" pitchFamily="34" charset="0"/>
              </a:rPr>
              <a:t>Comprobación requisitos:</a:t>
            </a:r>
          </a:p>
          <a:p>
            <a:pPr marL="0" indent="0">
              <a:buNone/>
            </a:pPr>
            <a:endParaRPr lang="es-ES_tradnl" sz="1100" dirty="0" smtClean="0">
              <a:latin typeface="Arial" panose="020B0604020202020204" pitchFamily="34" charset="0"/>
              <a:cs typeface="Arial" panose="020B0604020202020204" pitchFamily="34" charset="0"/>
            </a:endParaRPr>
          </a:p>
          <a:p>
            <a:pPr lvl="1"/>
            <a:r>
              <a:rPr lang="es-ES_tradnl" sz="2400" dirty="0" smtClean="0">
                <a:latin typeface="Arial" panose="020B0604020202020204" pitchFamily="34" charset="0"/>
                <a:cs typeface="Arial" panose="020B0604020202020204" pitchFamily="34" charset="0"/>
              </a:rPr>
              <a:t>Conectividad  total entre sedes.</a:t>
            </a:r>
          </a:p>
          <a:p>
            <a:pPr lvl="1"/>
            <a:r>
              <a:rPr lang="es-ES_tradnl" sz="2400" dirty="0" smtClean="0">
                <a:latin typeface="Arial" panose="020B0604020202020204" pitchFamily="34" charset="0"/>
                <a:cs typeface="Arial" panose="020B0604020202020204" pitchFamily="34" charset="0"/>
              </a:rPr>
              <a:t>Alta disponibilidad sede La Coruña.</a:t>
            </a:r>
          </a:p>
          <a:p>
            <a:pPr lvl="1"/>
            <a:r>
              <a:rPr lang="es-ES_tradnl" sz="2400" dirty="0" smtClean="0">
                <a:latin typeface="Arial" panose="020B0604020202020204" pitchFamily="34" charset="0"/>
                <a:cs typeface="Arial" panose="020B0604020202020204" pitchFamily="34" charset="0"/>
              </a:rPr>
              <a:t>Conexión  a Internet Centralizada.</a:t>
            </a:r>
          </a:p>
          <a:p>
            <a:pPr lvl="1"/>
            <a:r>
              <a:rPr lang="es-ES_tradnl" sz="2400" dirty="0" smtClean="0">
                <a:latin typeface="Arial" panose="020B0604020202020204" pitchFamily="34" charset="0"/>
                <a:cs typeface="Arial" panose="020B0604020202020204" pitchFamily="34" charset="0"/>
              </a:rPr>
              <a:t>Área TSA para La Coruña.</a:t>
            </a:r>
          </a:p>
          <a:p>
            <a:pPr lvl="1"/>
            <a:r>
              <a:rPr lang="es-ES_tradnl" sz="2400" dirty="0" smtClean="0">
                <a:latin typeface="Arial" panose="020B0604020202020204" pitchFamily="34" charset="0"/>
                <a:cs typeface="Arial" panose="020B0604020202020204" pitchFamily="34" charset="0"/>
              </a:rPr>
              <a:t>Virtual-Link entre Oficina Móvil y Sede Madrid.</a:t>
            </a:r>
          </a:p>
          <a:p>
            <a:pPr lvl="1"/>
            <a:r>
              <a:rPr lang="es-ES_tradnl" sz="2400" dirty="0" smtClean="0">
                <a:latin typeface="Arial" panose="020B0604020202020204" pitchFamily="34" charset="0"/>
                <a:cs typeface="Arial" panose="020B0604020202020204" pitchFamily="34" charset="0"/>
              </a:rPr>
              <a:t>Área NSSA para Oficina móvil.</a:t>
            </a:r>
          </a:p>
          <a:p>
            <a:pPr lvl="1"/>
            <a:r>
              <a:rPr lang="es-ES_tradnl" sz="2400" dirty="0" smtClean="0">
                <a:latin typeface="Arial" panose="020B0604020202020204" pitchFamily="34" charset="0"/>
                <a:cs typeface="Arial" panose="020B0604020202020204" pitchFamily="34" charset="0"/>
              </a:rPr>
              <a:t>Conexión red local empresas externas y Oficina móvil.</a:t>
            </a:r>
          </a:p>
          <a:p>
            <a:pPr lvl="1"/>
            <a:endParaRPr lang="es-ES_tradnl" sz="2400" dirty="0" smtClean="0"/>
          </a:p>
        </p:txBody>
      </p:sp>
      <p:pic>
        <p:nvPicPr>
          <p:cNvPr id="7" name="0 Imagen" descr="Logo ETSISI.png"/>
          <p:cNvPicPr/>
          <p:nvPr/>
        </p:nvPicPr>
        <p:blipFill>
          <a:blip r:embed="rId2"/>
          <a:stretch>
            <a:fillRect/>
          </a:stretch>
        </p:blipFill>
        <p:spPr>
          <a:xfrm>
            <a:off x="7164288" y="116632"/>
            <a:ext cx="1512168" cy="995424"/>
          </a:xfrm>
          <a:prstGeom prst="rect">
            <a:avLst/>
          </a:prstGeom>
        </p:spPr>
      </p:pic>
    </p:spTree>
    <p:extLst>
      <p:ext uri="{BB962C8B-B14F-4D97-AF65-F5344CB8AC3E}">
        <p14:creationId xmlns:p14="http://schemas.microsoft.com/office/powerpoint/2010/main" val="4006737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519</TotalTime>
  <Words>368</Words>
  <Application>Microsoft Office PowerPoint</Application>
  <PresentationFormat>On-screen Show (4:3)</PresentationFormat>
  <Paragraphs>65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PROYECTO FIN DE CARRERA INGENIERIA TECNICA DE SISTEMAS</vt:lpstr>
      <vt:lpstr>Introducción</vt:lpstr>
      <vt:lpstr>Objetivos</vt:lpstr>
      <vt:lpstr>Documentación</vt:lpstr>
      <vt:lpstr>Documentación</vt:lpstr>
      <vt:lpstr>Diseño y Configuración</vt:lpstr>
      <vt:lpstr>Diseño y Configuración</vt:lpstr>
      <vt:lpstr>Diseño y Configuración</vt:lpstr>
      <vt:lpstr>Simulación y Análisis</vt:lpstr>
      <vt:lpstr>Conclusión</vt:lpstr>
    </vt:vector>
  </TitlesOfParts>
  <Company>F. Hoffmann-La Roche,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FIN DE CARRERA INGENIERIA TECNICA DE SISTEMAS</dc:title>
  <dc:creator>gilmarj1</dc:creator>
  <cp:lastModifiedBy>gilmarj1</cp:lastModifiedBy>
  <cp:revision>19</cp:revision>
  <dcterms:created xsi:type="dcterms:W3CDTF">2015-06-13T08:46:54Z</dcterms:created>
  <dcterms:modified xsi:type="dcterms:W3CDTF">2015-06-13T17:25:57Z</dcterms:modified>
</cp:coreProperties>
</file>